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B24C0-FDCA-4E47-BDE1-ACD0B387D13E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9174C-AC45-49F7-9222-22D765E61E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B24C0-FDCA-4E47-BDE1-ACD0B387D13E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9174C-AC45-49F7-9222-22D765E61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B24C0-FDCA-4E47-BDE1-ACD0B387D13E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9174C-AC45-49F7-9222-22D765E61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B24C0-FDCA-4E47-BDE1-ACD0B387D13E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9174C-AC45-49F7-9222-22D765E61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B24C0-FDCA-4E47-BDE1-ACD0B387D13E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9174C-AC45-49F7-9222-22D765E61E2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B24C0-FDCA-4E47-BDE1-ACD0B387D13E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9174C-AC45-49F7-9222-22D765E61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B24C0-FDCA-4E47-BDE1-ACD0B387D13E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9174C-AC45-49F7-9222-22D765E61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B24C0-FDCA-4E47-BDE1-ACD0B387D13E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9174C-AC45-49F7-9222-22D765E61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B24C0-FDCA-4E47-BDE1-ACD0B387D13E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9174C-AC45-49F7-9222-22D765E61E2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B24C0-FDCA-4E47-BDE1-ACD0B387D13E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9174C-AC45-49F7-9222-22D765E61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B24C0-FDCA-4E47-BDE1-ACD0B387D13E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9174C-AC45-49F7-9222-22D765E61E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9B24C0-FDCA-4E47-BDE1-ACD0B387D13E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DC9174C-AC45-49F7-9222-22D765E61E2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E:\&#1084;&#1072;&#1089;&#1090;&#1077;&#1088;%20&#1082;&#1083;&#1072;&#1089;&#1089;\Indeiskaya%20etnicheskaya%20muzyka%20-%20Polet%20kondora%20(Peruanskaya%20fleita)%20%5bpleer.net%5d.mp3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E:\&#1084;&#1072;&#1089;&#1090;&#1077;&#1088;%20&#1082;&#1083;&#1072;&#1089;&#1089;\Ispanskaya_muzyka_-_Ispanskaya_gitara_-_flomenko_dlya_tancev_(iPlayer.fm).mp3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E:\&#1084;&#1072;&#1089;&#1090;&#1077;&#1088;%20&#1082;&#1083;&#1072;&#1089;&#1089;\Nemeckaya_-_narodnaya_(iPlayer.fm).mp3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E:\&#1084;&#1072;&#1089;&#1090;&#1077;&#1088;%20&#1082;&#1083;&#1072;&#1089;&#1089;\Tatarskaya%20-%20Narodnaya%20muzyka%20%5bpleer.net%5d.mp3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E:\&#1084;&#1072;&#1089;&#1090;&#1077;&#1088;%20&#1082;&#1083;&#1072;&#1089;&#1089;\Sertaki_-_Grecheskij_tanec_-Sertaki_(iPlayer.fm).mp3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59898"/>
            <a:ext cx="7795592" cy="45092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Русский язык</a:t>
            </a:r>
            <a:br>
              <a:rPr lang="ru-RU" b="1" dirty="0" smtClean="0"/>
            </a:br>
            <a:r>
              <a:rPr lang="ru-RU" b="1" dirty="0" smtClean="0"/>
              <a:t>в диалоге культур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мастер-класс</a:t>
            </a:r>
            <a:br>
              <a:rPr lang="ru-RU" b="1" dirty="0" smtClean="0"/>
            </a:br>
            <a:r>
              <a:rPr lang="ru-RU" b="1" dirty="0" smtClean="0"/>
              <a:t>учителя русского языка и литературы</a:t>
            </a:r>
            <a:br>
              <a:rPr lang="ru-RU" b="1" dirty="0" smtClean="0"/>
            </a:br>
            <a:r>
              <a:rPr lang="ru-RU" b="1" dirty="0" smtClean="0"/>
              <a:t>Орловец И.В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980728"/>
            <a:ext cx="8028384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 err="1" smtClean="0"/>
              <a:t>Безэквивалентная</a:t>
            </a:r>
            <a:r>
              <a:rPr lang="ru-RU" sz="4400" dirty="0" smtClean="0"/>
              <a:t> лексика, выявляется при сопоставлении двух культур.</a:t>
            </a:r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В случае заимствования эти слова называют </a:t>
            </a:r>
            <a:r>
              <a:rPr lang="ru-RU" sz="4400" i="1" dirty="0" smtClean="0"/>
              <a:t>экзотизмами.</a:t>
            </a:r>
            <a:r>
              <a:rPr lang="ru-RU" sz="4400" dirty="0" smtClean="0"/>
              <a:t> 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Прочитайте и определите о какой стране идет речь.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lnSpc>
                <a:spcPct val="110000"/>
              </a:lnSpc>
              <a:buNone/>
            </a:pPr>
            <a:r>
              <a:rPr lang="ru-RU" i="1" dirty="0" smtClean="0"/>
              <a:t>" Но когда ты меняешь положение, для того чтобы дать дистанцию животному, ты это делаешь плавно, твои шаги похожи на танец. Зрителям это нравится. Но не в танце прелесть корриды, а во взрыве энергии, в экспрессивном контакте быка и матадора. Философия корриды в том, чтобы по максимуму использовать все качества боевого быка"</a:t>
            </a:r>
            <a:endParaRPr lang="ru-RU" dirty="0" smtClean="0"/>
          </a:p>
          <a:p>
            <a:pPr fontAlgn="base">
              <a:lnSpc>
                <a:spcPct val="110000"/>
              </a:lnSpc>
              <a:buNone/>
            </a:pPr>
            <a:r>
              <a:rPr lang="ru-RU" i="1" dirty="0" smtClean="0"/>
              <a:t>(Э.Хемингуэй"Смерть после полудня")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Прочитайте и определите о какой стране идет речь.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8028384" cy="4800600"/>
          </a:xfrm>
        </p:spPr>
        <p:txBody>
          <a:bodyPr>
            <a:normAutofit fontScale="85000" lnSpcReduction="20000"/>
          </a:bodyPr>
          <a:lstStyle/>
          <a:p>
            <a:pPr marL="0" indent="82550" fontAlgn="base">
              <a:lnSpc>
                <a:spcPct val="120000"/>
              </a:lnSpc>
              <a:buNone/>
            </a:pPr>
            <a:r>
              <a:rPr lang="ru-RU" i="1" dirty="0" smtClean="0"/>
              <a:t>"Каждый цветок сакуры рассказывает,  о судьбе ребенка. Существует легенда: чтобы доказать правителю </a:t>
            </a:r>
            <a:r>
              <a:rPr lang="ru-RU" i="1" dirty="0" err="1" smtClean="0"/>
              <a:t>Сегуну</a:t>
            </a:r>
            <a:r>
              <a:rPr lang="ru-RU" i="1" dirty="0" smtClean="0"/>
              <a:t> жестокость князя </a:t>
            </a:r>
            <a:r>
              <a:rPr lang="ru-RU" i="1" dirty="0" err="1" smtClean="0"/>
              <a:t>Хотты</a:t>
            </a:r>
            <a:r>
              <a:rPr lang="ru-RU" i="1" dirty="0" smtClean="0"/>
              <a:t>, смелый старшина деревни Сакура привел к нему своих детей и показал их спины, сплошь покрытые побоями княжеских слуг. Наказанный </a:t>
            </a:r>
            <a:r>
              <a:rPr lang="ru-RU" i="1" dirty="0" err="1" smtClean="0"/>
              <a:t>Хотта</a:t>
            </a:r>
            <a:r>
              <a:rPr lang="ru-RU" i="1" dirty="0" smtClean="0"/>
              <a:t> затаил смертельную обиду на жалобщика. Ему удалось тайком схватить Сакуру с детьми,  он привязал их к вишне и запорол до смерти. С тех пор вишни  цветут розовыми цветами, ведь их окропила кровь безвинных детей Сакуры".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15616" y="188640"/>
          <a:ext cx="7848872" cy="4699960"/>
        </p:xfrm>
        <a:graphic>
          <a:graphicData uri="http://schemas.openxmlformats.org/drawingml/2006/table">
            <a:tbl>
              <a:tblPr/>
              <a:tblGrid>
                <a:gridCol w="2808312"/>
                <a:gridCol w="5040560"/>
              </a:tblGrid>
              <a:tr h="992110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Лексика, связанная с религией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110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Предметы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домашнего обихода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55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Социальный статус, чин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110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Национальные блюда, напитки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55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Обувь, одежда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55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Топонимы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971600" y="5043954"/>
            <a:ext cx="81724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Намазлык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кийиз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шашка, нарзан,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пши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бишек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газыри, чувяки,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гедлибже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уорк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черкеска, айран,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гуаша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кафа,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хичин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Сосруко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паста,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дыгэ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абзэ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,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унаут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ныгыш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чепкен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тамада,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пшина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Ошхомахо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Бештау,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лакум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Распределите заимствования из кабардинского и тюркских языков по группам, дополните списки слов реалиями из русской культуры (1-2)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Культуроведческий</a:t>
            </a:r>
            <a:r>
              <a:rPr lang="ru-RU" b="1" dirty="0" smtClean="0"/>
              <a:t> подход – это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«усвоение в процессе изучения языка  жизненного опыта народа, его культуры (национальных традиций, религии, нравственно-эстетических ценностей, искусства) и духовно-эстетическое воздействие на мысли, чувства, поведение, поступки обучаемых».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0223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Два направления в реализации </a:t>
            </a:r>
            <a:r>
              <a:rPr lang="ru-RU" b="1" dirty="0" err="1" smtClean="0"/>
              <a:t>культуроведческого</a:t>
            </a:r>
            <a:r>
              <a:rPr lang="ru-RU" b="1" dirty="0" smtClean="0"/>
              <a:t> подхода: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140968"/>
            <a:ext cx="7498080" cy="31074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1.Обучение русскому языку в контексте русской культуры.</a:t>
            </a:r>
          </a:p>
          <a:p>
            <a:pPr>
              <a:buNone/>
            </a:pPr>
            <a:r>
              <a:rPr lang="ru-RU" sz="3600" dirty="0" smtClean="0"/>
              <a:t>2.Диалог культур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Средства формирования </a:t>
            </a:r>
            <a:r>
              <a:rPr lang="ru-RU" b="1" dirty="0" err="1" smtClean="0"/>
              <a:t>культуроведческой</a:t>
            </a:r>
            <a:r>
              <a:rPr lang="ru-RU" b="1" dirty="0" smtClean="0"/>
              <a:t> компетенции: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материалы по этимологии;</a:t>
            </a:r>
          </a:p>
          <a:p>
            <a:pPr lvl="0"/>
            <a:r>
              <a:rPr lang="ru-RU" dirty="0" smtClean="0"/>
              <a:t>работа с малыми фольклорными жанрами;</a:t>
            </a:r>
          </a:p>
          <a:p>
            <a:pPr lvl="0"/>
            <a:r>
              <a:rPr lang="ru-RU" dirty="0" smtClean="0"/>
              <a:t>высказывание писателей и поэтов;</a:t>
            </a:r>
          </a:p>
          <a:p>
            <a:pPr lvl="0"/>
            <a:r>
              <a:rPr lang="ru-RU" dirty="0" smtClean="0"/>
              <a:t>работа с внеязыковым материалом (музыка, живопись, фотография, прикладное искусство);</a:t>
            </a:r>
          </a:p>
          <a:p>
            <a:pPr lvl="0"/>
            <a:r>
              <a:rPr lang="ru-RU" dirty="0" smtClean="0"/>
              <a:t>ситуативные упражнения;</a:t>
            </a:r>
          </a:p>
          <a:p>
            <a:pPr lvl="0"/>
            <a:r>
              <a:rPr lang="ru-RU" dirty="0" smtClean="0"/>
              <a:t>интегрированные уроки;</a:t>
            </a:r>
          </a:p>
          <a:p>
            <a:pPr lvl="0"/>
            <a:r>
              <a:rPr lang="ru-RU" dirty="0" smtClean="0"/>
              <a:t>работа со связными текстами.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Диалог культур</a:t>
            </a:r>
            <a:endParaRPr lang="ru-RU" dirty="0"/>
          </a:p>
        </p:txBody>
      </p:sp>
      <p:sp>
        <p:nvSpPr>
          <p:cNvPr id="5" name="Управляющая кнопка: звук 4">
            <a:hlinkClick r:id="rId3" action="ppaction://hlinkfile" highlightClick="1">
              <a:snd r:embed="rId2" name="applause.wav"/>
            </a:hlinkClick>
          </p:cNvPr>
          <p:cNvSpPr/>
          <p:nvPr/>
        </p:nvSpPr>
        <p:spPr>
          <a:xfrm>
            <a:off x="72008" y="5373216"/>
            <a:ext cx="827584" cy="50405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001</a:t>
            </a:r>
            <a:endParaRPr lang="ru-RU" dirty="0"/>
          </a:p>
        </p:txBody>
      </p:sp>
      <p:pic>
        <p:nvPicPr>
          <p:cNvPr id="1026" name="Picture 2" descr="E:\мастер класс\индеец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4463" y="1677348"/>
            <a:ext cx="4885729" cy="4952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Диалог культур</a:t>
            </a:r>
            <a:endParaRPr lang="ru-RU" dirty="0"/>
          </a:p>
        </p:txBody>
      </p:sp>
      <p:sp>
        <p:nvSpPr>
          <p:cNvPr id="5" name="Управляющая кнопка: звук 4">
            <a:hlinkClick r:id="rId3" action="ppaction://hlinkfile" highlightClick="1">
              <a:snd r:embed="rId2" name="applause.wav"/>
            </a:hlinkClick>
          </p:cNvPr>
          <p:cNvSpPr/>
          <p:nvPr/>
        </p:nvSpPr>
        <p:spPr>
          <a:xfrm>
            <a:off x="72008" y="5373216"/>
            <a:ext cx="827584" cy="50405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002</a:t>
            </a:r>
            <a:endParaRPr lang="ru-RU" dirty="0"/>
          </a:p>
        </p:txBody>
      </p:sp>
      <p:pic>
        <p:nvPicPr>
          <p:cNvPr id="2050" name="Picture 2" descr="E:\мастер класс\0d105516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762328" cy="448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Диалог культур</a:t>
            </a:r>
            <a:endParaRPr lang="ru-RU" dirty="0"/>
          </a:p>
        </p:txBody>
      </p:sp>
      <p:sp>
        <p:nvSpPr>
          <p:cNvPr id="5" name="Управляющая кнопка: звук 4">
            <a:hlinkClick r:id="rId3" action="ppaction://hlinkfile" highlightClick="1">
              <a:snd r:embed="rId2" name="applause.wav"/>
            </a:hlinkClick>
          </p:cNvPr>
          <p:cNvSpPr/>
          <p:nvPr/>
        </p:nvSpPr>
        <p:spPr>
          <a:xfrm>
            <a:off x="72008" y="5373216"/>
            <a:ext cx="827584" cy="50405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003</a:t>
            </a:r>
            <a:endParaRPr lang="ru-RU" dirty="0"/>
          </a:p>
        </p:txBody>
      </p:sp>
      <p:pic>
        <p:nvPicPr>
          <p:cNvPr id="3074" name="Picture 2" descr="E:\мастер класс\немец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1340768"/>
            <a:ext cx="5112568" cy="4696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Диалог культур</a:t>
            </a:r>
            <a:endParaRPr lang="ru-RU" dirty="0"/>
          </a:p>
        </p:txBody>
      </p:sp>
      <p:sp>
        <p:nvSpPr>
          <p:cNvPr id="5" name="Управляющая кнопка: звук 4">
            <a:hlinkClick r:id="rId3" action="ppaction://hlinkfile" highlightClick="1">
              <a:snd r:embed="rId2" name="applause.wav"/>
            </a:hlinkClick>
          </p:cNvPr>
          <p:cNvSpPr/>
          <p:nvPr/>
        </p:nvSpPr>
        <p:spPr>
          <a:xfrm>
            <a:off x="72008" y="5373216"/>
            <a:ext cx="827584" cy="50405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004</a:t>
            </a:r>
            <a:endParaRPr lang="ru-RU" dirty="0"/>
          </a:p>
        </p:txBody>
      </p:sp>
      <p:pic>
        <p:nvPicPr>
          <p:cNvPr id="4098" name="Picture 2" descr="E:\мастер класс\татар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1435107"/>
            <a:ext cx="7560840" cy="50198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Диалог культур</a:t>
            </a:r>
            <a:endParaRPr lang="ru-RU" dirty="0"/>
          </a:p>
        </p:txBody>
      </p:sp>
      <p:sp>
        <p:nvSpPr>
          <p:cNvPr id="5" name="Управляющая кнопка: звук 4">
            <a:hlinkClick r:id="rId3" action="ppaction://hlinkfile" highlightClick="1">
              <a:snd r:embed="rId2" name="applause.wav"/>
            </a:hlinkClick>
          </p:cNvPr>
          <p:cNvSpPr/>
          <p:nvPr/>
        </p:nvSpPr>
        <p:spPr>
          <a:xfrm>
            <a:off x="72008" y="5373216"/>
            <a:ext cx="827584" cy="50405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005</a:t>
            </a:r>
            <a:endParaRPr lang="ru-RU" dirty="0"/>
          </a:p>
        </p:txBody>
      </p:sp>
      <p:pic>
        <p:nvPicPr>
          <p:cNvPr id="5122" name="Picture 2" descr="E:\мастер класс\greki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6690320" cy="4457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</TotalTime>
  <Words>369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Русский язык в диалоге культур  мастер-класс учителя русского языка и литературы Орловец И.В</vt:lpstr>
      <vt:lpstr>Культуроведческий подход – это</vt:lpstr>
      <vt:lpstr>Два направления в реализации культуроведческого подхода: </vt:lpstr>
      <vt:lpstr>Средства формирования культуроведческой компетенции: </vt:lpstr>
      <vt:lpstr>Диалог культур</vt:lpstr>
      <vt:lpstr>Диалог культур</vt:lpstr>
      <vt:lpstr>Диалог культур</vt:lpstr>
      <vt:lpstr>Диалог культур</vt:lpstr>
      <vt:lpstr>Диалог культур</vt:lpstr>
      <vt:lpstr>Презентация PowerPoint</vt:lpstr>
      <vt:lpstr>Прочитайте и определите о какой стране идет речь.</vt:lpstr>
      <vt:lpstr>Прочитайте и определите о какой стране идет речь.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в диалоге культур  мастер-класс учителя русского языка и литературы Орловец И.В</dc:title>
  <dc:creator>kotlya-russ</dc:creator>
  <cp:lastModifiedBy>kotlya8-bibl1</cp:lastModifiedBy>
  <cp:revision>9</cp:revision>
  <dcterms:created xsi:type="dcterms:W3CDTF">2017-02-17T05:56:03Z</dcterms:created>
  <dcterms:modified xsi:type="dcterms:W3CDTF">2017-05-22T19:14:23Z</dcterms:modified>
</cp:coreProperties>
</file>